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Inter Light" panose="020B0604020202020204" charset="0"/>
      <p:regular r:id="rId17"/>
    </p:embeddedFont>
    <p:embeddedFont>
      <p:font typeface="Montserrat Medium" panose="020B0604020202020204" charset="0"/>
      <p:regular r:id="rId1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59876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408878"/>
            <a:ext cx="58801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Logística Inteligente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Redução de CO₂ através da Otimização de Rotas</a:t>
            </a:r>
            <a:endParaRPr lang="en-US" sz="175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481739"/>
            <a:ext cx="72351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Transforme Sua Logística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530679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Junte-se à revolução da logística sustentável. Reduza emissões, economize recursos e construa um futuro mais verde.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620351" y="4766786"/>
            <a:ext cx="72162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"Conectando dados, equipes e visão de futuro para criar operações logísticas verdadeiramente sustentáveis."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4511635"/>
            <a:ext cx="30480" cy="1236107"/>
          </a:xfrm>
          <a:prstGeom prst="rect">
            <a:avLst/>
          </a:prstGeom>
          <a:solidFill>
            <a:srgbClr val="C6C9DC"/>
          </a:solidFill>
          <a:ln/>
        </p:spPr>
      </p:sp>
      <p:sp>
        <p:nvSpPr>
          <p:cNvPr id="7" name="CaixaDeTexto 6"/>
          <p:cNvSpPr txBox="1"/>
          <p:nvPr/>
        </p:nvSpPr>
        <p:spPr>
          <a:xfrm>
            <a:off x="11877260" y="6619461"/>
            <a:ext cx="4194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Bárbara Letícia</a:t>
            </a:r>
          </a:p>
          <a:p>
            <a:r>
              <a:rPr lang="pt-BR" dirty="0" smtClean="0"/>
              <a:t>Luis Eduardo</a:t>
            </a:r>
          </a:p>
          <a:p>
            <a:r>
              <a:rPr lang="pt-BR" dirty="0" smtClean="0"/>
              <a:t>Ciência de Dados</a:t>
            </a:r>
            <a:endParaRPr lang="pt-BR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929878" y="832842"/>
            <a:ext cx="955477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81827"/>
            <a:ext cx="999803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 Transporte e as Emissões de CO₂</a:t>
            </a:r>
            <a:endParaRPr lang="en-US" sz="4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85918"/>
            <a:ext cx="8284131" cy="4623673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9638943" y="2981206"/>
            <a:ext cx="42051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 transporte é um dos maiores responsáveis pelas emissões de CO₂ globalmente. Muitas empresas operam com rotas ineficientes, veículos com baixa ocupação e decisões sem base em dados.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638943" y="5362694"/>
            <a:ext cx="4205168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 resultado? Custos operacionais elevados e impacto ambiental desnecessário que compromete metas de sustentabilidade.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84189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Nossa Proposta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00430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Um sistema inteligente de otimização de rotas que utiliza dados para calcular os melhores trajetos, agrupar entregas por região e evitar congestionamentos.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985260"/>
            <a:ext cx="4196358" cy="2402324"/>
          </a:xfrm>
          <a:prstGeom prst="roundRect">
            <a:avLst>
              <a:gd name="adj" fmla="val 8498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421969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Rotas Otimizadas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8224" y="471011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Cálculo dos melhores trajetos baseado em dados reais de tráfego e distância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985260"/>
            <a:ext cx="4196358" cy="2402324"/>
          </a:xfrm>
          <a:prstGeom prst="roundRect">
            <a:avLst>
              <a:gd name="adj" fmla="val 8498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451396" y="4219694"/>
            <a:ext cx="367736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Agrupamento Inteligente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5451396" y="4710113"/>
            <a:ext cx="372749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Entregas organizadas por região para maximizar eficiência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9640133" y="3985260"/>
            <a:ext cx="4196358" cy="2402324"/>
          </a:xfrm>
          <a:prstGeom prst="roundRect">
            <a:avLst>
              <a:gd name="adj" fmla="val 8498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9874568" y="4219694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Prevenção de Congestionamentos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9874568" y="5064443"/>
            <a:ext cx="372749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Análise preditiva para evitar horários e rotas com tráfego intenso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2"/>
          <p:cNvSpPr/>
          <p:nvPr/>
        </p:nvSpPr>
        <p:spPr>
          <a:xfrm>
            <a:off x="793790" y="1289447"/>
            <a:ext cx="1022937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Conectando Equipes e Informações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2855595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Integração Total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793790" y="3507700"/>
            <a:ext cx="4205168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 </a:t>
            </a:r>
            <a:r>
              <a:rPr lang="en-US" sz="17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projeto</a:t>
            </a:r>
            <a:r>
              <a:rPr lang="en-US" sz="17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conecta motoristas, despachantes e gestores em tempo real. Informações fluem continuamente, permitindo ajustes dinâmicos e decisões colaborativas.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889188"/>
            <a:ext cx="4205168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 operação se torna um organismo integrado, onde cada parte contribui para a eficiência do todo.</a:t>
            </a:r>
            <a:endParaRPr lang="en-US" sz="17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9981" y="2593538"/>
            <a:ext cx="8284131" cy="462367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96246"/>
            <a:ext cx="771036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Funcionalidades Principais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58653"/>
            <a:ext cx="2411968" cy="241196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254109"/>
            <a:ext cx="31125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Previsão de Consumo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74452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Machine Learning para prever consumo de CO₂ por rota antes da execução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2558653"/>
            <a:ext cx="2411968" cy="241196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35893" y="5254109"/>
            <a:ext cx="297084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Otimização de Rotas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35893" y="5744528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Redução de distância, tempo e combustível através de algoritmos avançados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77995" y="2558653"/>
            <a:ext cx="2411968" cy="241196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677995" y="5254109"/>
            <a:ext cx="397061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Análise de Comportamento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677995" y="5744528"/>
            <a:ext cx="41586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Monitoramento do comportamento dos motoristas para reduzir desperdícios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1202055" y="1854875"/>
            <a:ext cx="116990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230385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Stack Tecnológico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630436" y="3352800"/>
            <a:ext cx="4531876" cy="3089910"/>
          </a:xfrm>
          <a:prstGeom prst="roundRect">
            <a:avLst>
              <a:gd name="adj" fmla="val 10571"/>
            </a:avLst>
          </a:prstGeom>
          <a:solidFill>
            <a:srgbClr val="C6C9DC"/>
          </a:solidFill>
          <a:ln/>
        </p:spPr>
      </p:sp>
      <p:sp>
        <p:nvSpPr>
          <p:cNvPr id="7" name="Text 4"/>
          <p:cNvSpPr/>
          <p:nvPr/>
        </p:nvSpPr>
        <p:spPr>
          <a:xfrm>
            <a:off x="857250" y="3579614"/>
            <a:ext cx="397109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000000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Ferramentas Principais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857250" y="4231719"/>
            <a:ext cx="4078248" cy="18146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Python como linguagem base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Scikit-Learn e TensorFlow para ML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OR-Tools para otimização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Dashboards web interativos</a:t>
            </a:r>
            <a:endParaRPr lang="en-US" sz="1750" dirty="0"/>
          </a:p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Infraestrutura em nuvem escalável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559981" y="3556873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Nossa solução combina o poder do Machine Learning com algoritmos de otimização de última geração.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5559981" y="4486751"/>
            <a:ext cx="828413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 infraestrutura em nuvem garante escalabilidade, enquanto dashboards intuitivos tornam os insights acessíveis para toda a equipe.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233017" y="681871"/>
            <a:ext cx="4091226" cy="4602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8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Resultados Esperados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2233017" y="1333381"/>
            <a:ext cx="10164247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Impacto mensurável em sustentabilidade e eficiência operacional</a:t>
            </a:r>
            <a:endParaRPr lang="en-US" sz="1150" dirty="0"/>
          </a:p>
        </p:txBody>
      </p:sp>
      <p:sp>
        <p:nvSpPr>
          <p:cNvPr id="4" name="Text 2"/>
          <p:cNvSpPr/>
          <p:nvPr/>
        </p:nvSpPr>
        <p:spPr>
          <a:xfrm>
            <a:off x="3838218" y="2592586"/>
            <a:ext cx="1811774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25%</a:t>
            </a:r>
            <a:endParaRPr lang="en-US" sz="2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9383" y="1671995"/>
            <a:ext cx="2209562" cy="22095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3823454" y="4013954"/>
            <a:ext cx="1841302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Redução de CO₂</a:t>
            </a:r>
            <a:endParaRPr lang="en-US" sz="1400" dirty="0"/>
          </a:p>
        </p:txBody>
      </p:sp>
      <p:sp>
        <p:nvSpPr>
          <p:cNvPr id="7" name="Text 4"/>
          <p:cNvSpPr/>
          <p:nvPr/>
        </p:nvSpPr>
        <p:spPr>
          <a:xfrm>
            <a:off x="2233017" y="4301490"/>
            <a:ext cx="5022294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Até 35% de redução nas emissões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8980051" y="2592586"/>
            <a:ext cx="1811774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20%</a:t>
            </a:r>
            <a:endParaRPr lang="en-US" sz="28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217" y="1671995"/>
            <a:ext cx="2209562" cy="2209562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8660606" y="4013954"/>
            <a:ext cx="2450783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Economia de Combustível</a:t>
            </a:r>
            <a:endParaRPr lang="en-US" sz="1400" dirty="0"/>
          </a:p>
        </p:txBody>
      </p:sp>
      <p:sp>
        <p:nvSpPr>
          <p:cNvPr id="11" name="Text 7"/>
          <p:cNvSpPr/>
          <p:nvPr/>
        </p:nvSpPr>
        <p:spPr>
          <a:xfrm>
            <a:off x="7374850" y="4301490"/>
            <a:ext cx="5022413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Até 30% de economia</a:t>
            </a:r>
            <a:endParaRPr lang="en-US" sz="1150" dirty="0"/>
          </a:p>
        </p:txBody>
      </p:sp>
      <p:sp>
        <p:nvSpPr>
          <p:cNvPr id="12" name="Text 8"/>
          <p:cNvSpPr/>
          <p:nvPr/>
        </p:nvSpPr>
        <p:spPr>
          <a:xfrm>
            <a:off x="3838218" y="5644396"/>
            <a:ext cx="1811774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15%</a:t>
            </a:r>
            <a:endParaRPr lang="en-US" sz="2850" dirty="0"/>
          </a:p>
        </p:txBody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9383" y="4723805"/>
            <a:ext cx="2209562" cy="2209562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414117" y="7065764"/>
            <a:ext cx="2660094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Redução de Quilometragem</a:t>
            </a:r>
            <a:endParaRPr lang="en-US" sz="1400" dirty="0"/>
          </a:p>
        </p:txBody>
      </p:sp>
      <p:sp>
        <p:nvSpPr>
          <p:cNvPr id="15" name="Text 10"/>
          <p:cNvSpPr/>
          <p:nvPr/>
        </p:nvSpPr>
        <p:spPr>
          <a:xfrm>
            <a:off x="2233017" y="7353300"/>
            <a:ext cx="5022294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Até 25% menos distância percorrida</a:t>
            </a:r>
            <a:endParaRPr lang="en-US" sz="1150" dirty="0"/>
          </a:p>
        </p:txBody>
      </p:sp>
      <p:sp>
        <p:nvSpPr>
          <p:cNvPr id="16" name="Text 11"/>
          <p:cNvSpPr/>
          <p:nvPr/>
        </p:nvSpPr>
        <p:spPr>
          <a:xfrm>
            <a:off x="8980051" y="5644396"/>
            <a:ext cx="1811774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85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30%</a:t>
            </a:r>
            <a:endParaRPr lang="en-US" sz="2850" dirty="0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81217" y="4723805"/>
            <a:ext cx="2209562" cy="2209562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8801933" y="7065764"/>
            <a:ext cx="2168247" cy="2301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4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Aumento de Ocupação</a:t>
            </a:r>
            <a:endParaRPr lang="en-US" sz="1400" dirty="0"/>
          </a:p>
        </p:txBody>
      </p:sp>
      <p:sp>
        <p:nvSpPr>
          <p:cNvPr id="19" name="Text 13"/>
          <p:cNvSpPr/>
          <p:nvPr/>
        </p:nvSpPr>
        <p:spPr>
          <a:xfrm>
            <a:off x="7374850" y="7353300"/>
            <a:ext cx="5022413" cy="1943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50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Até 40% mais eficiência por veículo</a:t>
            </a:r>
            <a:endParaRPr lang="en-US" sz="11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96075" y="2010608"/>
            <a:ext cx="103584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246721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Preparando o Futuro Sustentável</a:t>
            </a:r>
            <a:endParaRPr lang="en-US" sz="4450" dirty="0"/>
          </a:p>
        </p:txBody>
      </p:sp>
      <p:sp>
        <p:nvSpPr>
          <p:cNvPr id="7" name="Text 3"/>
          <p:cNvSpPr/>
          <p:nvPr/>
        </p:nvSpPr>
        <p:spPr>
          <a:xfrm>
            <a:off x="6280190" y="422493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</a:t>
            </a:r>
            <a:r>
              <a:rPr lang="en-US" sz="17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proposta vai além da otimização imediata. Preparamos a empresa para um futuro onde sustentabilidade e eficiência caminham juntas.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6280190" y="5568791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Reduzimos custos operacionais enquanto diminuímos significativamente o impacto ambiental, criando valor de longo prazo.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64444"/>
            <a:ext cx="807827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Impacto Além dos Números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910840"/>
            <a:ext cx="8284131" cy="3456742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651987" y="3070145"/>
            <a:ext cx="1883534" cy="235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Redução de Custos</a:t>
            </a:r>
            <a:endParaRPr lang="en-US" sz="1450" dirty="0"/>
          </a:p>
        </p:txBody>
      </p:sp>
      <p:sp>
        <p:nvSpPr>
          <p:cNvPr id="6" name="Text 2"/>
          <p:cNvSpPr/>
          <p:nvPr/>
        </p:nvSpPr>
        <p:spPr>
          <a:xfrm>
            <a:off x="5651987" y="3372557"/>
            <a:ext cx="3228692" cy="188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Eficiência operacional e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econômia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contínua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</a:p>
          <a:p>
            <a:pPr marL="0" indent="0" algn="l">
              <a:lnSpc>
                <a:spcPts val="1450"/>
              </a:lnSpc>
              <a:buNone/>
            </a:pP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R$ 380.000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em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econômia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 de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combustível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.</a:t>
            </a:r>
            <a:endParaRPr lang="en-US" sz="1150" dirty="0"/>
          </a:p>
        </p:txBody>
      </p:sp>
      <p:sp>
        <p:nvSpPr>
          <p:cNvPr id="8" name="Text 3"/>
          <p:cNvSpPr/>
          <p:nvPr/>
        </p:nvSpPr>
        <p:spPr>
          <a:xfrm>
            <a:off x="5652117" y="4195034"/>
            <a:ext cx="1883534" cy="235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Metas ESG</a:t>
            </a:r>
            <a:endParaRPr lang="en-US" sz="1450" dirty="0"/>
          </a:p>
        </p:txBody>
      </p:sp>
      <p:sp>
        <p:nvSpPr>
          <p:cNvPr id="9" name="Text 4"/>
          <p:cNvSpPr/>
          <p:nvPr/>
        </p:nvSpPr>
        <p:spPr>
          <a:xfrm>
            <a:off x="5652117" y="4497446"/>
            <a:ext cx="3228692" cy="37670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Alinhamento claro a objetivos ambientais e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sociais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</a:p>
          <a:p>
            <a:pPr marL="0" indent="0" algn="l">
              <a:lnSpc>
                <a:spcPts val="1450"/>
              </a:lnSpc>
              <a:buNone/>
            </a:pP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450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toneladas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 de CO2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evitadas</a:t>
            </a: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/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ano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.</a:t>
            </a:r>
            <a:endParaRPr lang="en-US" sz="1150" dirty="0"/>
          </a:p>
        </p:txBody>
      </p:sp>
      <p:sp>
        <p:nvSpPr>
          <p:cNvPr id="11" name="Text 5"/>
          <p:cNvSpPr/>
          <p:nvPr/>
        </p:nvSpPr>
        <p:spPr>
          <a:xfrm>
            <a:off x="5652117" y="5355370"/>
            <a:ext cx="2666379" cy="2354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Sustentabilidade Ambiental</a:t>
            </a:r>
            <a:endParaRPr lang="en-US" sz="1450" dirty="0"/>
          </a:p>
        </p:txBody>
      </p:sp>
      <p:sp>
        <p:nvSpPr>
          <p:cNvPr id="12" name="Text 6"/>
          <p:cNvSpPr/>
          <p:nvPr/>
        </p:nvSpPr>
        <p:spPr>
          <a:xfrm>
            <a:off x="5652117" y="5657782"/>
            <a:ext cx="3228692" cy="1883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50"/>
              </a:lnSpc>
              <a:buNone/>
            </a:pP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Práticas que minimizam o </a:t>
            </a:r>
            <a:r>
              <a:rPr lang="en-US" sz="1150" dirty="0" err="1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impacto</a:t>
            </a:r>
            <a:r>
              <a:rPr lang="en-US" sz="11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ecológico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</a:p>
          <a:p>
            <a:pPr marL="0" indent="0" algn="l">
              <a:lnSpc>
                <a:spcPts val="1450"/>
              </a:lnSpc>
              <a:buNone/>
            </a:pP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Equivalente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 a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platar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 3.000 </a:t>
            </a:r>
            <a:r>
              <a:rPr lang="en-US" sz="1150" dirty="0" err="1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árvores</a:t>
            </a:r>
            <a:r>
              <a:rPr lang="en-US" sz="1150" dirty="0" smtClean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</a:rPr>
              <a:t>.</a:t>
            </a:r>
            <a:endParaRPr lang="en-US" sz="1150" dirty="0"/>
          </a:p>
        </p:txBody>
      </p:sp>
      <p:sp>
        <p:nvSpPr>
          <p:cNvPr id="13" name="Shape 7"/>
          <p:cNvSpPr/>
          <p:nvPr/>
        </p:nvSpPr>
        <p:spPr>
          <a:xfrm>
            <a:off x="9638943" y="2568535"/>
            <a:ext cx="4205168" cy="2138720"/>
          </a:xfrm>
          <a:prstGeom prst="roundRect">
            <a:avLst>
              <a:gd name="adj" fmla="val 9545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14" name="Text 8"/>
          <p:cNvSpPr/>
          <p:nvPr/>
        </p:nvSpPr>
        <p:spPr>
          <a:xfrm>
            <a:off x="9873377" y="28029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Metas ESG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9873377" y="3384113"/>
            <a:ext cx="373630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Contribuição direta para objetivos ambientais, sociais e de governança</a:t>
            </a:r>
            <a:endParaRPr lang="en-US" sz="1750" dirty="0"/>
          </a:p>
        </p:txBody>
      </p:sp>
      <p:sp>
        <p:nvSpPr>
          <p:cNvPr id="16" name="Shape 10"/>
          <p:cNvSpPr/>
          <p:nvPr/>
        </p:nvSpPr>
        <p:spPr>
          <a:xfrm>
            <a:off x="9638943" y="4934069"/>
            <a:ext cx="4205168" cy="1775817"/>
          </a:xfrm>
          <a:prstGeom prst="roundRect">
            <a:avLst>
              <a:gd name="adj" fmla="val 11496"/>
            </a:avLst>
          </a:prstGeom>
          <a:solidFill>
            <a:srgbClr val="EFF0F6"/>
          </a:solidFill>
          <a:ln w="7620">
            <a:solidFill>
              <a:srgbClr val="C5C7D2"/>
            </a:solidFill>
            <a:prstDash val="solid"/>
          </a:ln>
        </p:spPr>
      </p:sp>
      <p:sp>
        <p:nvSpPr>
          <p:cNvPr id="17" name="Text 11"/>
          <p:cNvSpPr/>
          <p:nvPr/>
        </p:nvSpPr>
        <p:spPr>
          <a:xfrm>
            <a:off x="9873377" y="5168503"/>
            <a:ext cx="332994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Vantagem Competitiva</a:t>
            </a:r>
            <a:endParaRPr lang="en-US" sz="2200" dirty="0"/>
          </a:p>
        </p:txBody>
      </p:sp>
      <p:sp>
        <p:nvSpPr>
          <p:cNvPr id="18" name="Text 12"/>
          <p:cNvSpPr/>
          <p:nvPr/>
        </p:nvSpPr>
        <p:spPr>
          <a:xfrm>
            <a:off x="9873377" y="5749647"/>
            <a:ext cx="373630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Diferenciação no mercado através de práticas sustentáveis</a:t>
            </a:r>
            <a:endParaRPr lang="en-US" sz="1750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501</Words>
  <Application>Microsoft Office PowerPoint</Application>
  <PresentationFormat>Personalizar</PresentationFormat>
  <Paragraphs>80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Calibri</vt:lpstr>
      <vt:lpstr>Inter Light</vt:lpstr>
      <vt:lpstr>Montserrat Medium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Luis Eduardo de Sousa</dc:creator>
  <cp:lastModifiedBy>Luis Eduardo de Sousa</cp:lastModifiedBy>
  <cp:revision>5</cp:revision>
  <dcterms:created xsi:type="dcterms:W3CDTF">2026-02-10T13:44:44Z</dcterms:created>
  <dcterms:modified xsi:type="dcterms:W3CDTF">2026-02-10T14:09:38Z</dcterms:modified>
</cp:coreProperties>
</file>